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Default Extension="mp4" ContentType="video/mp4"/>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7"/>
  </p:notesMasterIdLst>
  <p:handoutMasterIdLst>
    <p:handoutMasterId r:id="rId28"/>
  </p:handoutMasterIdLst>
  <p:sldIdLst>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152B"/>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68" d="100"/>
          <a:sy n="68" d="100"/>
        </p:scale>
        <p:origin x="1277" y="8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2/7/2023</a:t>
            </a:fld>
            <a:endParaRPr lang="en-US" dirty="0"/>
          </a:p>
        </p:txBody>
      </p:sp>
      <p:sp>
        <p:nvSpPr>
          <p:cNvPr id="4" name="Footer Placeholder 3">
            <a:extLst>
              <a:ext uri="{FF2B5EF4-FFF2-40B4-BE49-F238E27FC236}">
                <a16:creationId xmlns:a16="http://schemas.microsoft.com/office/drawing/2014/main" xmlns=""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2/7/2023 8:53 PM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2/7/2023 8:53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xmlns=""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xmlns=""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2/7/2023 8:53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2/7/2023 8:53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xmlns=""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xmlns=""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2/7/2023 8:53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2/7/2023 8:53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2/7/2023 8:53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2/7/2023 8:53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xmlns=""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2/7/2023 8:53 PM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2/7/2023 8:53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smtClean="0"/>
              <a:t>Click to edit Master title style</a:t>
            </a:r>
            <a:endParaRPr lang="en-US" noProof="0"/>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2/7/2023 8:53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xmlns=""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xmlns=""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smtClean="0"/>
              <a:t>Click to edit Master title style</a:t>
            </a:r>
            <a:endParaRPr lang="en-US" noProof="0"/>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2/7/2023 8:53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2/7/2023 8:53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xmlns=""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xmlns=""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xmlns=""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xmlns=""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xmlns=""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2/7/2023 8:53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xmlns=""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xmlns=""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xmlns=""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xmlns=""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2/7/2023 8:53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xmlns=""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2/7/2023 8:53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xmlns=""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xmlns=""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xmlns=""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8">
            <a:alphaModFix amt="10000"/>
            <a:lum/>
          </a:blip>
          <a:srcRect/>
          <a:stretch>
            <a:fillRect t="-1000" b="-1000"/>
          </a:stretch>
        </a:blip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2/7/2023 8:53 PM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178"/>
            <a:ext cx="12192000" cy="6857999"/>
          </a:xfrm>
          <a:prstGeom prst="rect">
            <a:avLst/>
          </a:prstGeom>
        </p:spPr>
      </p:pic>
    </p:spTree>
    <p:extLst>
      <p:ext uri="{BB962C8B-B14F-4D97-AF65-F5344CB8AC3E}">
        <p14:creationId xmlns:p14="http://schemas.microsoft.com/office/powerpoint/2010/main" val="204941416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1999" cy="1352144"/>
          </a:xfrm>
        </p:spPr>
        <p:txBody>
          <a:bodyPr/>
          <a:lstStyle/>
          <a:p>
            <a:r>
              <a:rPr lang="en-US" sz="4000" i="1" dirty="0">
                <a:solidFill>
                  <a:srgbClr val="C00000"/>
                </a:solidFill>
                <a:latin typeface="Bookman Old Style" panose="02050604050505020204" pitchFamily="18" charset="0"/>
              </a:rPr>
              <a:t>Need for Satellite Communication</a:t>
            </a:r>
          </a:p>
        </p:txBody>
      </p:sp>
      <p:sp>
        <p:nvSpPr>
          <p:cNvPr id="3" name="Subtitle 2"/>
          <p:cNvSpPr>
            <a:spLocks noGrp="1"/>
          </p:cNvSpPr>
          <p:nvPr>
            <p:ph type="subTitle" idx="1"/>
          </p:nvPr>
        </p:nvSpPr>
        <p:spPr>
          <a:xfrm>
            <a:off x="0" y="1509426"/>
            <a:ext cx="12191999" cy="5348573"/>
          </a:xfrm>
        </p:spPr>
        <p:txBody>
          <a:bodyPr>
            <a:normAutofit/>
          </a:bodyPr>
          <a:lstStyle/>
          <a:p>
            <a:r>
              <a:rPr lang="en-US" sz="2800" dirty="0">
                <a:solidFill>
                  <a:srgbClr val="002060"/>
                </a:solidFill>
                <a:latin typeface="Bell MT" panose="02020503060305020303" pitchFamily="18" charset="0"/>
              </a:rPr>
              <a:t>We know that there are different ways to communicate, and the propagation of these waves can occur in different ways. Ground wave propagation and </a:t>
            </a:r>
            <a:r>
              <a:rPr lang="en-US" sz="2800" dirty="0" err="1">
                <a:solidFill>
                  <a:srgbClr val="002060"/>
                </a:solidFill>
                <a:latin typeface="Bell MT" panose="02020503060305020303" pitchFamily="18" charset="0"/>
              </a:rPr>
              <a:t>skywave</a:t>
            </a:r>
            <a:r>
              <a:rPr lang="en-US" sz="2800" dirty="0">
                <a:solidFill>
                  <a:srgbClr val="002060"/>
                </a:solidFill>
                <a:latin typeface="Bell MT" panose="02020503060305020303" pitchFamily="18" charset="0"/>
              </a:rPr>
              <a:t> propagation are the two ways communication takes place for a certain distance. The maximum distance covered by them is 1500 km, which was overcome by the introduction of satellite communication.</a:t>
            </a:r>
            <a:endParaRPr lang="en-US" sz="2800" dirty="0">
              <a:solidFill>
                <a:srgbClr val="002060"/>
              </a:solidFill>
              <a:latin typeface="Bell MT" panose="02020503060305020303" pitchFamily="18" charset="0"/>
            </a:endParaRPr>
          </a:p>
        </p:txBody>
      </p:sp>
      <p:sp>
        <p:nvSpPr>
          <p:cNvPr id="4" name="Slide Number Placeholder 3"/>
          <p:cNvSpPr>
            <a:spLocks noGrp="1"/>
          </p:cNvSpPr>
          <p:nvPr>
            <p:ph type="sldNum" sz="quarter" idx="12"/>
          </p:nvPr>
        </p:nvSpPr>
        <p:spPr/>
        <p:txBody>
          <a:bodyPr/>
          <a:lstStyle/>
          <a:p>
            <a:fld id="{7AAC19ED-7CFA-4AF2-BE7E-6017F4B12C94}" type="slidenum">
              <a:rPr lang="en-US" noProof="0" smtClean="0"/>
              <a:t>10</a:t>
            </a:fld>
            <a:endParaRPr lang="en-US" noProof="0" dirty="0"/>
          </a:p>
        </p:txBody>
      </p:sp>
    </p:spTree>
    <p:extLst>
      <p:ext uri="{BB962C8B-B14F-4D97-AF65-F5344CB8AC3E}">
        <p14:creationId xmlns:p14="http://schemas.microsoft.com/office/powerpoint/2010/main" val="49999066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1365435" cy="1054632"/>
          </a:xfrm>
        </p:spPr>
        <p:txBody>
          <a:bodyPr/>
          <a:lstStyle/>
          <a:p>
            <a:r>
              <a:rPr lang="en-US" sz="4000" i="1" dirty="0">
                <a:solidFill>
                  <a:srgbClr val="C00000"/>
                </a:solidFill>
                <a:latin typeface="Bookman Old Style" panose="02050604050505020204" pitchFamily="18" charset="0"/>
              </a:rPr>
              <a:t>Satellite Communication Services</a:t>
            </a:r>
          </a:p>
        </p:txBody>
      </p:sp>
      <p:sp>
        <p:nvSpPr>
          <p:cNvPr id="3" name="Subtitle 2"/>
          <p:cNvSpPr>
            <a:spLocks noGrp="1"/>
          </p:cNvSpPr>
          <p:nvPr>
            <p:ph type="subTitle" idx="1"/>
          </p:nvPr>
        </p:nvSpPr>
        <p:spPr>
          <a:xfrm>
            <a:off x="0" y="1215957"/>
            <a:ext cx="12192000" cy="3706240"/>
          </a:xfrm>
        </p:spPr>
        <p:txBody>
          <a:bodyPr>
            <a:normAutofit/>
          </a:bodyPr>
          <a:lstStyle/>
          <a:p>
            <a:r>
              <a:rPr lang="en-US" sz="2800" dirty="0">
                <a:solidFill>
                  <a:srgbClr val="002060"/>
                </a:solidFill>
                <a:latin typeface="Bell MT" panose="02020503060305020303" pitchFamily="18" charset="0"/>
              </a:rPr>
              <a:t>There are two categories in which satellite communication services can be classified:</a:t>
            </a:r>
          </a:p>
          <a:p>
            <a:r>
              <a:rPr lang="en-US" sz="2800" dirty="0" smtClean="0">
                <a:solidFill>
                  <a:srgbClr val="002060"/>
                </a:solidFill>
                <a:latin typeface="Bell MT" panose="02020503060305020303" pitchFamily="18" charset="0"/>
              </a:rPr>
              <a:t>1.One-way </a:t>
            </a:r>
            <a:r>
              <a:rPr lang="en-US" sz="2800" dirty="0">
                <a:solidFill>
                  <a:srgbClr val="002060"/>
                </a:solidFill>
                <a:latin typeface="Bell MT" panose="02020503060305020303" pitchFamily="18" charset="0"/>
              </a:rPr>
              <a:t>satellite communication</a:t>
            </a:r>
          </a:p>
          <a:p>
            <a:r>
              <a:rPr lang="en-US" sz="2800" dirty="0" smtClean="0">
                <a:solidFill>
                  <a:srgbClr val="002060"/>
                </a:solidFill>
                <a:latin typeface="Bell MT" panose="02020503060305020303" pitchFamily="18" charset="0"/>
              </a:rPr>
              <a:t>2.Two- </a:t>
            </a:r>
            <a:r>
              <a:rPr lang="en-US" sz="2800" dirty="0">
                <a:solidFill>
                  <a:srgbClr val="002060"/>
                </a:solidFill>
                <a:latin typeface="Bell MT" panose="02020503060305020303" pitchFamily="18" charset="0"/>
              </a:rPr>
              <a:t>way satellite </a:t>
            </a:r>
            <a:r>
              <a:rPr lang="en-US" sz="2800" dirty="0" smtClean="0">
                <a:solidFill>
                  <a:srgbClr val="002060"/>
                </a:solidFill>
                <a:latin typeface="Bell MT" panose="02020503060305020303" pitchFamily="18" charset="0"/>
              </a:rPr>
              <a:t>communication</a:t>
            </a:r>
          </a:p>
          <a:p>
            <a:endParaRPr lang="en-US" sz="2800" dirty="0">
              <a:solidFill>
                <a:srgbClr val="002060"/>
              </a:solidFill>
              <a:latin typeface="Bell MT" panose="02020503060305020303" pitchFamily="18" charset="0"/>
            </a:endParaRPr>
          </a:p>
          <a:p>
            <a:endParaRPr lang="en-US" sz="2800" dirty="0">
              <a:solidFill>
                <a:srgbClr val="002060"/>
              </a:solidFill>
              <a:latin typeface="Bell MT" panose="02020503060305020303" pitchFamily="18" charset="0"/>
            </a:endParaRPr>
          </a:p>
        </p:txBody>
      </p:sp>
      <p:sp>
        <p:nvSpPr>
          <p:cNvPr id="4" name="Slide Number Placeholder 3"/>
          <p:cNvSpPr>
            <a:spLocks noGrp="1"/>
          </p:cNvSpPr>
          <p:nvPr>
            <p:ph type="sldNum" sz="quarter" idx="12"/>
          </p:nvPr>
        </p:nvSpPr>
        <p:spPr/>
        <p:txBody>
          <a:bodyPr/>
          <a:lstStyle/>
          <a:p>
            <a:fld id="{7AAC19ED-7CFA-4AF2-BE7E-6017F4B12C94}" type="slidenum">
              <a:rPr lang="en-US" noProof="0" smtClean="0"/>
              <a:t>11</a:t>
            </a:fld>
            <a:endParaRPr lang="en-US" noProof="0" dirty="0"/>
          </a:p>
        </p:txBody>
      </p:sp>
    </p:spTree>
    <p:extLst>
      <p:ext uri="{BB962C8B-B14F-4D97-AF65-F5344CB8AC3E}">
        <p14:creationId xmlns:p14="http://schemas.microsoft.com/office/powerpoint/2010/main" val="388260018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1999" cy="1361872"/>
          </a:xfrm>
        </p:spPr>
        <p:txBody>
          <a:bodyPr/>
          <a:lstStyle/>
          <a:p>
            <a:r>
              <a:rPr lang="en-US" sz="4000" dirty="0">
                <a:solidFill>
                  <a:srgbClr val="C00000"/>
                </a:solidFill>
                <a:latin typeface="Bookman Old Style" panose="02050604050505020204" pitchFamily="18" charset="0"/>
              </a:rPr>
              <a:t>One-way Satellite Communication</a:t>
            </a:r>
            <a:endParaRPr lang="en-US" sz="4000" dirty="0"/>
          </a:p>
        </p:txBody>
      </p:sp>
      <p:sp>
        <p:nvSpPr>
          <p:cNvPr id="3" name="Subtitle 2"/>
          <p:cNvSpPr>
            <a:spLocks noGrp="1"/>
          </p:cNvSpPr>
          <p:nvPr>
            <p:ph type="subTitle" idx="1"/>
          </p:nvPr>
        </p:nvSpPr>
        <p:spPr>
          <a:xfrm>
            <a:off x="68094" y="1361872"/>
            <a:ext cx="12123906" cy="5204298"/>
          </a:xfrm>
        </p:spPr>
        <p:txBody>
          <a:bodyPr>
            <a:normAutofit/>
          </a:bodyPr>
          <a:lstStyle/>
          <a:p>
            <a:r>
              <a:rPr lang="en-US" sz="2800" dirty="0">
                <a:solidFill>
                  <a:srgbClr val="002060"/>
                </a:solidFill>
                <a:latin typeface="Bell MT" panose="02020503060305020303" pitchFamily="18" charset="0"/>
              </a:rPr>
              <a:t>In one-way satellite communication, the communication usually takes place between either one or </a:t>
            </a:r>
            <a:r>
              <a:rPr lang="en-US" sz="2800" dirty="0" smtClean="0">
                <a:solidFill>
                  <a:srgbClr val="002060"/>
                </a:solidFill>
                <a:latin typeface="Bell MT" panose="02020503060305020303" pitchFamily="18" charset="0"/>
              </a:rPr>
              <a:t>multiple earth </a:t>
            </a:r>
            <a:r>
              <a:rPr lang="en-US" sz="2800" dirty="0">
                <a:solidFill>
                  <a:srgbClr val="002060"/>
                </a:solidFill>
                <a:latin typeface="Bell MT" panose="02020503060305020303" pitchFamily="18" charset="0"/>
              </a:rPr>
              <a:t>stations through the help of a satellite.</a:t>
            </a:r>
          </a:p>
          <a:p>
            <a:r>
              <a:rPr lang="en-US" sz="2800" dirty="0">
                <a:solidFill>
                  <a:srgbClr val="002060"/>
                </a:solidFill>
                <a:latin typeface="Bell MT" panose="02020503060305020303" pitchFamily="18" charset="0"/>
              </a:rPr>
              <a:t>The communication takes place between the transmitter on the first earth satellite to the receiver which is the second earth satellite. The transmission of the signal is unidirectional. Some common one-way satellite communication is</a:t>
            </a:r>
            <a:r>
              <a:rPr lang="en-US" sz="2800" dirty="0" smtClean="0">
                <a:solidFill>
                  <a:srgbClr val="002060"/>
                </a:solidFill>
                <a:latin typeface="Bell MT" panose="02020503060305020303" pitchFamily="18" charset="0"/>
              </a:rPr>
              <a:t>:-</a:t>
            </a:r>
          </a:p>
          <a:p>
            <a:endParaRPr lang="en-US" sz="2800" dirty="0">
              <a:solidFill>
                <a:srgbClr val="002060"/>
              </a:solidFill>
              <a:latin typeface="Bell MT" panose="02020503060305020303" pitchFamily="18" charset="0"/>
            </a:endParaRPr>
          </a:p>
          <a:p>
            <a:r>
              <a:rPr lang="en-US" sz="2800" dirty="0" smtClean="0">
                <a:solidFill>
                  <a:srgbClr val="002060"/>
                </a:solidFill>
                <a:latin typeface="Bell MT" panose="02020503060305020303" pitchFamily="18" charset="0"/>
              </a:rPr>
              <a:t>	1.Position </a:t>
            </a:r>
            <a:r>
              <a:rPr lang="en-US" sz="2800" dirty="0">
                <a:solidFill>
                  <a:srgbClr val="002060"/>
                </a:solidFill>
                <a:latin typeface="Bell MT" panose="02020503060305020303" pitchFamily="18" charset="0"/>
              </a:rPr>
              <a:t>location services are provided by the radio</a:t>
            </a:r>
          </a:p>
          <a:p>
            <a:r>
              <a:rPr lang="en-US" sz="2800" dirty="0" smtClean="0">
                <a:solidFill>
                  <a:srgbClr val="002060"/>
                </a:solidFill>
                <a:latin typeface="Bell MT" panose="02020503060305020303" pitchFamily="18" charset="0"/>
              </a:rPr>
              <a:t>   2.Tracking </a:t>
            </a:r>
            <a:r>
              <a:rPr lang="en-US" sz="2800" dirty="0">
                <a:solidFill>
                  <a:srgbClr val="002060"/>
                </a:solidFill>
                <a:latin typeface="Bell MT" panose="02020503060305020303" pitchFamily="18" charset="0"/>
              </a:rPr>
              <a:t>is a part of space operations services</a:t>
            </a:r>
          </a:p>
          <a:p>
            <a:r>
              <a:rPr lang="en-US" sz="2800" dirty="0" smtClean="0">
                <a:solidFill>
                  <a:srgbClr val="002060"/>
                </a:solidFill>
                <a:latin typeface="Bell MT" panose="02020503060305020303" pitchFamily="18" charset="0"/>
              </a:rPr>
              <a:t>	  3.Internet </a:t>
            </a:r>
            <a:r>
              <a:rPr lang="en-US" sz="2800" dirty="0">
                <a:solidFill>
                  <a:srgbClr val="002060"/>
                </a:solidFill>
                <a:latin typeface="Bell MT" panose="02020503060305020303" pitchFamily="18" charset="0"/>
              </a:rPr>
              <a:t>services take place with broadcasting satellites</a:t>
            </a:r>
          </a:p>
        </p:txBody>
      </p:sp>
      <p:sp>
        <p:nvSpPr>
          <p:cNvPr id="4" name="Slide Number Placeholder 3"/>
          <p:cNvSpPr>
            <a:spLocks noGrp="1"/>
          </p:cNvSpPr>
          <p:nvPr>
            <p:ph type="sldNum" sz="quarter" idx="12"/>
          </p:nvPr>
        </p:nvSpPr>
        <p:spPr/>
        <p:txBody>
          <a:bodyPr/>
          <a:lstStyle/>
          <a:p>
            <a:fld id="{7AAC19ED-7CFA-4AF2-BE7E-6017F4B12C94}" type="slidenum">
              <a:rPr lang="en-US" noProof="0" smtClean="0"/>
              <a:t>12</a:t>
            </a:fld>
            <a:endParaRPr lang="en-US" noProof="0" dirty="0"/>
          </a:p>
        </p:txBody>
      </p:sp>
    </p:spTree>
    <p:extLst>
      <p:ext uri="{BB962C8B-B14F-4D97-AF65-F5344CB8AC3E}">
        <p14:creationId xmlns:p14="http://schemas.microsoft.com/office/powerpoint/2010/main" val="63497265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AC19ED-7CFA-4AF2-BE7E-6017F4B12C94}" type="slidenum">
              <a:rPr lang="en-US" noProof="0" smtClean="0"/>
              <a:t>13</a:t>
            </a:fld>
            <a:endParaRPr lang="en-US" noProof="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76703954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20663" cy="1410510"/>
          </a:xfrm>
        </p:spPr>
        <p:txBody>
          <a:bodyPr/>
          <a:lstStyle/>
          <a:p>
            <a:r>
              <a:rPr lang="en-US" sz="4000" i="1" dirty="0">
                <a:solidFill>
                  <a:srgbClr val="C00000"/>
                </a:solidFill>
                <a:latin typeface="Bookman Old Style" panose="02050604050505020204" pitchFamily="18" charset="0"/>
              </a:rPr>
              <a:t>Two-Way Satellite Communication</a:t>
            </a:r>
          </a:p>
        </p:txBody>
      </p:sp>
      <p:sp>
        <p:nvSpPr>
          <p:cNvPr id="3" name="Subtitle 2"/>
          <p:cNvSpPr>
            <a:spLocks noGrp="1"/>
          </p:cNvSpPr>
          <p:nvPr>
            <p:ph type="subTitle" idx="1"/>
          </p:nvPr>
        </p:nvSpPr>
        <p:spPr>
          <a:xfrm>
            <a:off x="0" y="1342416"/>
            <a:ext cx="12191999" cy="5515583"/>
          </a:xfrm>
        </p:spPr>
        <p:txBody>
          <a:bodyPr>
            <a:normAutofit/>
          </a:bodyPr>
          <a:lstStyle/>
          <a:p>
            <a:r>
              <a:rPr lang="en-US" sz="2800" dirty="0">
                <a:solidFill>
                  <a:srgbClr val="002060"/>
                </a:solidFill>
                <a:latin typeface="Bell MT" panose="02020503060305020303" pitchFamily="18" charset="0"/>
              </a:rPr>
              <a:t>In two-way satellite communication, the information is exchanged between any two earth stations. It can be said that there is a point to point connectivity.</a:t>
            </a:r>
          </a:p>
          <a:p>
            <a:r>
              <a:rPr lang="en-US" sz="2800" dirty="0">
                <a:solidFill>
                  <a:srgbClr val="002060"/>
                </a:solidFill>
                <a:latin typeface="Bell MT" panose="02020503060305020303" pitchFamily="18" charset="0"/>
              </a:rPr>
              <a:t>The signal is transmitted from the first earth station to the second earth station such that there are two uplinks and two downlinks between the earth stations and the satellite.</a:t>
            </a:r>
          </a:p>
        </p:txBody>
      </p:sp>
      <p:sp>
        <p:nvSpPr>
          <p:cNvPr id="4" name="Slide Number Placeholder 3"/>
          <p:cNvSpPr>
            <a:spLocks noGrp="1"/>
          </p:cNvSpPr>
          <p:nvPr>
            <p:ph type="sldNum" sz="quarter" idx="12"/>
          </p:nvPr>
        </p:nvSpPr>
        <p:spPr/>
        <p:txBody>
          <a:bodyPr/>
          <a:lstStyle/>
          <a:p>
            <a:fld id="{7AAC19ED-7CFA-4AF2-BE7E-6017F4B12C94}" type="slidenum">
              <a:rPr lang="en-US" noProof="0" smtClean="0"/>
              <a:t>14</a:t>
            </a:fld>
            <a:endParaRPr lang="en-US" noProof="0" dirty="0"/>
          </a:p>
        </p:txBody>
      </p:sp>
    </p:spTree>
    <p:extLst>
      <p:ext uri="{BB962C8B-B14F-4D97-AF65-F5344CB8AC3E}">
        <p14:creationId xmlns:p14="http://schemas.microsoft.com/office/powerpoint/2010/main" val="100817063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AC19ED-7CFA-4AF2-BE7E-6017F4B12C94}" type="slidenum">
              <a:rPr lang="en-US" noProof="0" smtClean="0"/>
              <a:t>15</a:t>
            </a:fld>
            <a:endParaRPr lang="en-US" noProof="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43"/>
            <a:ext cx="12192000" cy="6657975"/>
          </a:xfrm>
          <a:prstGeom prst="rect">
            <a:avLst/>
          </a:prstGeom>
        </p:spPr>
      </p:pic>
    </p:spTree>
    <p:extLst>
      <p:ext uri="{BB962C8B-B14F-4D97-AF65-F5344CB8AC3E}">
        <p14:creationId xmlns:p14="http://schemas.microsoft.com/office/powerpoint/2010/main" val="2035001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094" y="0"/>
            <a:ext cx="12123906" cy="1391055"/>
          </a:xfrm>
        </p:spPr>
        <p:txBody>
          <a:bodyPr/>
          <a:lstStyle/>
          <a:p>
            <a:r>
              <a:rPr lang="en-US" sz="4000" i="1" dirty="0">
                <a:solidFill>
                  <a:srgbClr val="C00000"/>
                </a:solidFill>
                <a:latin typeface="Bookman Old Style" panose="02050604050505020204" pitchFamily="18" charset="0"/>
              </a:rPr>
              <a:t>Applications of Satellite Communication :-</a:t>
            </a:r>
          </a:p>
        </p:txBody>
      </p:sp>
      <p:sp>
        <p:nvSpPr>
          <p:cNvPr id="3" name="Subtitle 2"/>
          <p:cNvSpPr>
            <a:spLocks noGrp="1"/>
          </p:cNvSpPr>
          <p:nvPr>
            <p:ph type="subTitle" idx="1"/>
          </p:nvPr>
        </p:nvSpPr>
        <p:spPr>
          <a:xfrm>
            <a:off x="0" y="1391054"/>
            <a:ext cx="12192000" cy="4464997"/>
          </a:xfrm>
        </p:spPr>
        <p:txBody>
          <a:bodyPr>
            <a:normAutofit lnSpcReduction="10000"/>
          </a:bodyPr>
          <a:lstStyle/>
          <a:p>
            <a:endParaRPr lang="en-US" sz="2800" dirty="0">
              <a:solidFill>
                <a:srgbClr val="002060"/>
              </a:solidFill>
              <a:latin typeface="Bell MT" panose="02020503060305020303" pitchFamily="18" charset="0"/>
            </a:endParaRPr>
          </a:p>
          <a:p>
            <a:r>
              <a:rPr lang="en-US" sz="2800" dirty="0" smtClean="0">
                <a:solidFill>
                  <a:srgbClr val="002060"/>
                </a:solidFill>
                <a:latin typeface="Bell MT" panose="02020503060305020303" pitchFamily="18" charset="0"/>
              </a:rPr>
              <a:t>	 1.Telephone</a:t>
            </a:r>
            <a:endParaRPr lang="en-US" sz="2800" dirty="0">
              <a:solidFill>
                <a:srgbClr val="002060"/>
              </a:solidFill>
              <a:latin typeface="Bell MT" panose="02020503060305020303" pitchFamily="18" charset="0"/>
            </a:endParaRPr>
          </a:p>
          <a:p>
            <a:r>
              <a:rPr lang="en-US" sz="2800" dirty="0" smtClean="0">
                <a:solidFill>
                  <a:srgbClr val="002060"/>
                </a:solidFill>
                <a:latin typeface="Bell MT" panose="02020503060305020303" pitchFamily="18" charset="0"/>
              </a:rPr>
              <a:t>	2.Television</a:t>
            </a:r>
            <a:endParaRPr lang="en-US" sz="2800" dirty="0">
              <a:solidFill>
                <a:srgbClr val="002060"/>
              </a:solidFill>
              <a:latin typeface="Bell MT" panose="02020503060305020303" pitchFamily="18" charset="0"/>
            </a:endParaRPr>
          </a:p>
          <a:p>
            <a:r>
              <a:rPr lang="en-US" sz="2800" dirty="0">
                <a:solidFill>
                  <a:srgbClr val="002060"/>
                </a:solidFill>
                <a:latin typeface="Bell MT" panose="02020503060305020303" pitchFamily="18" charset="0"/>
              </a:rPr>
              <a:t> </a:t>
            </a:r>
            <a:r>
              <a:rPr lang="en-US" sz="2800" dirty="0" smtClean="0">
                <a:solidFill>
                  <a:srgbClr val="002060"/>
                </a:solidFill>
                <a:latin typeface="Bell MT" panose="02020503060305020303" pitchFamily="18" charset="0"/>
              </a:rPr>
              <a:t>      	     3.Digital </a:t>
            </a:r>
            <a:r>
              <a:rPr lang="en-US" sz="2800" dirty="0">
                <a:solidFill>
                  <a:srgbClr val="002060"/>
                </a:solidFill>
                <a:latin typeface="Bell MT" panose="02020503060305020303" pitchFamily="18" charset="0"/>
              </a:rPr>
              <a:t>cinema</a:t>
            </a:r>
          </a:p>
          <a:p>
            <a:r>
              <a:rPr lang="en-US" sz="2800" dirty="0" smtClean="0">
                <a:solidFill>
                  <a:srgbClr val="002060"/>
                </a:solidFill>
                <a:latin typeface="Bell MT" panose="02020503060305020303" pitchFamily="18" charset="0"/>
              </a:rPr>
              <a:t>           </a:t>
            </a:r>
            <a:r>
              <a:rPr lang="en-US" sz="2800" dirty="0">
                <a:solidFill>
                  <a:srgbClr val="002060"/>
                </a:solidFill>
                <a:latin typeface="Bell MT" panose="02020503060305020303" pitchFamily="18" charset="0"/>
              </a:rPr>
              <a:t> </a:t>
            </a:r>
            <a:r>
              <a:rPr lang="en-US" sz="2800" dirty="0" smtClean="0">
                <a:solidFill>
                  <a:srgbClr val="002060"/>
                </a:solidFill>
                <a:latin typeface="Bell MT" panose="02020503060305020303" pitchFamily="18" charset="0"/>
              </a:rPr>
              <a:t>        4.Radio </a:t>
            </a:r>
            <a:r>
              <a:rPr lang="en-US" sz="2800" dirty="0">
                <a:solidFill>
                  <a:srgbClr val="002060"/>
                </a:solidFill>
                <a:latin typeface="Bell MT" panose="02020503060305020303" pitchFamily="18" charset="0"/>
              </a:rPr>
              <a:t>broadcasting</a:t>
            </a:r>
          </a:p>
          <a:p>
            <a:r>
              <a:rPr lang="en-US" sz="2800" dirty="0" smtClean="0">
                <a:solidFill>
                  <a:srgbClr val="002060"/>
                </a:solidFill>
                <a:latin typeface="Bell MT" panose="02020503060305020303" pitchFamily="18" charset="0"/>
              </a:rPr>
              <a:t>  	 5.Amateur </a:t>
            </a:r>
            <a:r>
              <a:rPr lang="en-US" sz="2800" dirty="0">
                <a:solidFill>
                  <a:srgbClr val="002060"/>
                </a:solidFill>
                <a:latin typeface="Bell MT" panose="02020503060305020303" pitchFamily="18" charset="0"/>
              </a:rPr>
              <a:t>radio</a:t>
            </a:r>
          </a:p>
          <a:p>
            <a:r>
              <a:rPr lang="en-US" sz="2800" dirty="0" smtClean="0">
                <a:solidFill>
                  <a:srgbClr val="002060"/>
                </a:solidFill>
                <a:latin typeface="Bell MT" panose="02020503060305020303" pitchFamily="18" charset="0"/>
              </a:rPr>
              <a:t>	6.Internet access</a:t>
            </a:r>
          </a:p>
          <a:p>
            <a:r>
              <a:rPr lang="en-US" sz="2800" dirty="0" smtClean="0">
                <a:solidFill>
                  <a:srgbClr val="002060"/>
                </a:solidFill>
                <a:latin typeface="Bell MT" panose="02020503060305020303" pitchFamily="18" charset="0"/>
              </a:rPr>
              <a:t>7.Military</a:t>
            </a:r>
            <a:endParaRPr lang="en-US" sz="2800" dirty="0">
              <a:solidFill>
                <a:srgbClr val="002060"/>
              </a:solidFill>
              <a:latin typeface="Bell MT" panose="02020503060305020303" pitchFamily="18" charset="0"/>
            </a:endParaRPr>
          </a:p>
          <a:p>
            <a:r>
              <a:rPr lang="en-US" sz="2800" dirty="0" smtClean="0">
                <a:solidFill>
                  <a:srgbClr val="002060"/>
                </a:solidFill>
                <a:latin typeface="Bell MT" panose="02020503060305020303" pitchFamily="18" charset="0"/>
              </a:rPr>
              <a:t>			8.Disaster Management  </a:t>
            </a:r>
            <a:r>
              <a:rPr lang="en-US" sz="2800" dirty="0" err="1" smtClean="0">
                <a:solidFill>
                  <a:srgbClr val="002060"/>
                </a:solidFill>
                <a:latin typeface="Bell MT" panose="02020503060305020303" pitchFamily="18" charset="0"/>
              </a:rPr>
              <a:t>etc</a:t>
            </a:r>
            <a:r>
              <a:rPr lang="en-US" sz="2800" dirty="0" smtClean="0">
                <a:solidFill>
                  <a:srgbClr val="002060"/>
                </a:solidFill>
                <a:latin typeface="Bell MT" panose="02020503060305020303" pitchFamily="18" charset="0"/>
              </a:rPr>
              <a:t>……</a:t>
            </a:r>
            <a:endParaRPr lang="en-US" sz="2800" dirty="0">
              <a:solidFill>
                <a:srgbClr val="002060"/>
              </a:solidFill>
              <a:latin typeface="Bell MT" panose="02020503060305020303" pitchFamily="18" charset="0"/>
            </a:endParaRPr>
          </a:p>
        </p:txBody>
      </p:sp>
      <p:sp>
        <p:nvSpPr>
          <p:cNvPr id="4" name="Slide Number Placeholder 3"/>
          <p:cNvSpPr>
            <a:spLocks noGrp="1"/>
          </p:cNvSpPr>
          <p:nvPr>
            <p:ph type="sldNum" sz="quarter" idx="12"/>
          </p:nvPr>
        </p:nvSpPr>
        <p:spPr/>
        <p:txBody>
          <a:bodyPr/>
          <a:lstStyle/>
          <a:p>
            <a:fld id="{7AAC19ED-7CFA-4AF2-BE7E-6017F4B12C94}" type="slidenum">
              <a:rPr lang="en-US" noProof="0" smtClean="0"/>
              <a:t>16</a:t>
            </a:fld>
            <a:endParaRPr lang="en-US" noProof="0" dirty="0"/>
          </a:p>
        </p:txBody>
      </p:sp>
    </p:spTree>
    <p:extLst>
      <p:ext uri="{BB962C8B-B14F-4D97-AF65-F5344CB8AC3E}">
        <p14:creationId xmlns:p14="http://schemas.microsoft.com/office/powerpoint/2010/main" val="130632357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0936"/>
          </a:xfrm>
        </p:spPr>
        <p:txBody>
          <a:bodyPr/>
          <a:lstStyle/>
          <a:p>
            <a:r>
              <a:rPr lang="en-US" sz="4000" i="1" dirty="0">
                <a:solidFill>
                  <a:srgbClr val="C00000"/>
                </a:solidFill>
                <a:latin typeface="Bookman Old Style" panose="02050604050505020204" pitchFamily="18" charset="0"/>
              </a:rPr>
              <a:t>Advantages of Satellite Communication</a:t>
            </a:r>
            <a:endParaRPr lang="en-US" sz="4000" i="1" dirty="0">
              <a:solidFill>
                <a:srgbClr val="C00000"/>
              </a:solidFill>
              <a:latin typeface="Bookman Old Style" panose="02050604050505020204" pitchFamily="18" charset="0"/>
            </a:endParaRPr>
          </a:p>
        </p:txBody>
      </p:sp>
      <p:sp>
        <p:nvSpPr>
          <p:cNvPr id="3" name="Subtitle 2"/>
          <p:cNvSpPr>
            <a:spLocks noGrp="1"/>
          </p:cNvSpPr>
          <p:nvPr>
            <p:ph type="subTitle" idx="1"/>
          </p:nvPr>
        </p:nvSpPr>
        <p:spPr>
          <a:xfrm>
            <a:off x="0" y="937276"/>
            <a:ext cx="12191999" cy="4374026"/>
          </a:xfrm>
        </p:spPr>
        <p:txBody>
          <a:bodyPr>
            <a:normAutofit/>
          </a:bodyPr>
          <a:lstStyle/>
          <a:p>
            <a:r>
              <a:rPr lang="en-US" sz="2800" dirty="0" smtClean="0">
                <a:solidFill>
                  <a:srgbClr val="002060"/>
                </a:solidFill>
                <a:latin typeface="Bell MT" panose="02020503060305020303" pitchFamily="18" charset="0"/>
              </a:rPr>
              <a:t>The </a:t>
            </a:r>
            <a:r>
              <a:rPr lang="en-US" sz="2800" dirty="0">
                <a:solidFill>
                  <a:srgbClr val="002060"/>
                </a:solidFill>
                <a:latin typeface="Bell MT" panose="02020503060305020303" pitchFamily="18" charset="0"/>
              </a:rPr>
              <a:t>following are the advantages of satellite </a:t>
            </a:r>
            <a:r>
              <a:rPr lang="en-US" sz="2800" dirty="0" smtClean="0">
                <a:solidFill>
                  <a:srgbClr val="002060"/>
                </a:solidFill>
                <a:latin typeface="Bell MT" panose="02020503060305020303" pitchFamily="18" charset="0"/>
              </a:rPr>
              <a:t>communication :-</a:t>
            </a:r>
          </a:p>
          <a:p>
            <a:endParaRPr lang="en-US" sz="2800" dirty="0">
              <a:solidFill>
                <a:srgbClr val="002060"/>
              </a:solidFill>
              <a:latin typeface="Bell MT" panose="02020503060305020303" pitchFamily="18" charset="0"/>
            </a:endParaRPr>
          </a:p>
          <a:p>
            <a:r>
              <a:rPr lang="en-US" sz="2800" dirty="0" smtClean="0">
                <a:solidFill>
                  <a:srgbClr val="002060"/>
                </a:solidFill>
                <a:latin typeface="Bell MT" panose="02020503060305020303" pitchFamily="18" charset="0"/>
              </a:rPr>
              <a:t>1.Installments </a:t>
            </a:r>
            <a:r>
              <a:rPr lang="en-US" sz="2800" dirty="0">
                <a:solidFill>
                  <a:srgbClr val="002060"/>
                </a:solidFill>
                <a:latin typeface="Bell MT" panose="02020503060305020303" pitchFamily="18" charset="0"/>
              </a:rPr>
              <a:t>of circuits are easy.</a:t>
            </a:r>
          </a:p>
          <a:p>
            <a:r>
              <a:rPr lang="en-US" sz="2800" dirty="0" smtClean="0">
                <a:solidFill>
                  <a:srgbClr val="002060"/>
                </a:solidFill>
                <a:latin typeface="Bell MT" panose="02020503060305020303" pitchFamily="18" charset="0"/>
              </a:rPr>
              <a:t>	   2.The </a:t>
            </a:r>
            <a:r>
              <a:rPr lang="en-US" sz="2800" dirty="0">
                <a:solidFill>
                  <a:srgbClr val="002060"/>
                </a:solidFill>
                <a:latin typeface="Bell MT" panose="02020503060305020303" pitchFamily="18" charset="0"/>
              </a:rPr>
              <a:t>elasticity of these circuits is excellent.</a:t>
            </a:r>
          </a:p>
          <a:p>
            <a:r>
              <a:rPr lang="en-US" sz="2800" dirty="0" smtClean="0">
                <a:solidFill>
                  <a:srgbClr val="002060"/>
                </a:solidFill>
                <a:latin typeface="Bell MT" panose="02020503060305020303" pitchFamily="18" charset="0"/>
              </a:rPr>
              <a:t>				3.With </a:t>
            </a:r>
            <a:r>
              <a:rPr lang="en-US" sz="2800" dirty="0">
                <a:solidFill>
                  <a:srgbClr val="002060"/>
                </a:solidFill>
                <a:latin typeface="Bell MT" panose="02020503060305020303" pitchFamily="18" charset="0"/>
              </a:rPr>
              <a:t>the help of satellite communication, every corner of the earth can be covered.</a:t>
            </a:r>
          </a:p>
          <a:p>
            <a:r>
              <a:rPr lang="en-US" sz="2800" dirty="0" smtClean="0">
                <a:solidFill>
                  <a:srgbClr val="002060"/>
                </a:solidFill>
                <a:latin typeface="Bell MT" panose="02020503060305020303" pitchFamily="18" charset="0"/>
              </a:rPr>
              <a:t>4.The </a:t>
            </a:r>
            <a:r>
              <a:rPr lang="en-US" sz="2800" dirty="0">
                <a:solidFill>
                  <a:srgbClr val="002060"/>
                </a:solidFill>
                <a:latin typeface="Bell MT" panose="02020503060305020303" pitchFamily="18" charset="0"/>
              </a:rPr>
              <a:t>user fully controls the network.</a:t>
            </a:r>
          </a:p>
        </p:txBody>
      </p:sp>
      <p:sp>
        <p:nvSpPr>
          <p:cNvPr id="4" name="Slide Number Placeholder 3"/>
          <p:cNvSpPr>
            <a:spLocks noGrp="1"/>
          </p:cNvSpPr>
          <p:nvPr>
            <p:ph type="sldNum" sz="quarter" idx="12"/>
          </p:nvPr>
        </p:nvSpPr>
        <p:spPr/>
        <p:txBody>
          <a:bodyPr/>
          <a:lstStyle/>
          <a:p>
            <a:fld id="{7AAC19ED-7CFA-4AF2-BE7E-6017F4B12C94}" type="slidenum">
              <a:rPr lang="en-US" noProof="0" smtClean="0"/>
              <a:t>17</a:t>
            </a:fld>
            <a:endParaRPr lang="en-US" noProof="0" dirty="0"/>
          </a:p>
        </p:txBody>
      </p:sp>
    </p:spTree>
    <p:extLst>
      <p:ext uri="{BB962C8B-B14F-4D97-AF65-F5344CB8AC3E}">
        <p14:creationId xmlns:p14="http://schemas.microsoft.com/office/powerpoint/2010/main" val="224769856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167319"/>
          </a:xfrm>
        </p:spPr>
        <p:txBody>
          <a:bodyPr/>
          <a:lstStyle/>
          <a:p>
            <a:r>
              <a:rPr lang="en-US" sz="4000" i="1" dirty="0">
                <a:solidFill>
                  <a:srgbClr val="C00000"/>
                </a:solidFill>
                <a:latin typeface="Bookman Old Style" panose="02050604050505020204" pitchFamily="18" charset="0"/>
              </a:rPr>
              <a:t>Disadvantages of Satellite </a:t>
            </a:r>
            <a:r>
              <a:rPr lang="en-US" sz="4000" i="1" dirty="0" smtClean="0">
                <a:solidFill>
                  <a:srgbClr val="C00000"/>
                </a:solidFill>
                <a:latin typeface="Bookman Old Style" panose="02050604050505020204" pitchFamily="18" charset="0"/>
              </a:rPr>
              <a:t>Communication :-</a:t>
            </a:r>
            <a:endParaRPr lang="en-US" sz="4000" i="1" dirty="0">
              <a:solidFill>
                <a:srgbClr val="C00000"/>
              </a:solidFill>
              <a:latin typeface="Bookman Old Style" panose="02050604050505020204" pitchFamily="18" charset="0"/>
            </a:endParaRPr>
          </a:p>
        </p:txBody>
      </p:sp>
      <p:sp>
        <p:nvSpPr>
          <p:cNvPr id="3" name="Subtitle 2"/>
          <p:cNvSpPr>
            <a:spLocks noGrp="1"/>
          </p:cNvSpPr>
          <p:nvPr>
            <p:ph type="subTitle" idx="1"/>
          </p:nvPr>
        </p:nvSpPr>
        <p:spPr>
          <a:xfrm>
            <a:off x="0" y="1400782"/>
            <a:ext cx="12266579" cy="3725695"/>
          </a:xfrm>
        </p:spPr>
        <p:txBody>
          <a:bodyPr>
            <a:normAutofit/>
          </a:bodyPr>
          <a:lstStyle/>
          <a:p>
            <a:endParaRPr lang="en-US" sz="2800" dirty="0">
              <a:solidFill>
                <a:srgbClr val="002060"/>
              </a:solidFill>
              <a:latin typeface="Bell MT" panose="02020503060305020303" pitchFamily="18" charset="0"/>
            </a:endParaRPr>
          </a:p>
          <a:p>
            <a:r>
              <a:rPr lang="en-US" sz="2800" dirty="0">
                <a:solidFill>
                  <a:srgbClr val="002060"/>
                </a:solidFill>
                <a:latin typeface="Bell MT" panose="02020503060305020303" pitchFamily="18" charset="0"/>
              </a:rPr>
              <a:t>The following are the disadvantages of satellite communication</a:t>
            </a:r>
            <a:r>
              <a:rPr lang="en-US" sz="2800" dirty="0" smtClean="0">
                <a:solidFill>
                  <a:srgbClr val="002060"/>
                </a:solidFill>
                <a:latin typeface="Bell MT" panose="02020503060305020303" pitchFamily="18" charset="0"/>
              </a:rPr>
              <a:t>:-</a:t>
            </a:r>
          </a:p>
          <a:p>
            <a:endParaRPr lang="en-US" sz="2800" dirty="0">
              <a:solidFill>
                <a:srgbClr val="002060"/>
              </a:solidFill>
              <a:latin typeface="Bell MT" panose="02020503060305020303" pitchFamily="18" charset="0"/>
            </a:endParaRPr>
          </a:p>
          <a:p>
            <a:r>
              <a:rPr lang="en-US" sz="2800" dirty="0" smtClean="0">
                <a:solidFill>
                  <a:srgbClr val="002060"/>
                </a:solidFill>
                <a:latin typeface="Bell MT" panose="02020503060305020303" pitchFamily="18" charset="0"/>
              </a:rPr>
              <a:t>         1.Initial </a:t>
            </a:r>
            <a:r>
              <a:rPr lang="en-US" sz="2800" dirty="0">
                <a:solidFill>
                  <a:srgbClr val="002060"/>
                </a:solidFill>
                <a:latin typeface="Bell MT" panose="02020503060305020303" pitchFamily="18" charset="0"/>
              </a:rPr>
              <a:t>expenditure is expensive.</a:t>
            </a:r>
          </a:p>
          <a:p>
            <a:r>
              <a:rPr lang="en-US" sz="2800" dirty="0" smtClean="0">
                <a:solidFill>
                  <a:srgbClr val="002060"/>
                </a:solidFill>
                <a:latin typeface="Bell MT" panose="02020503060305020303" pitchFamily="18" charset="0"/>
              </a:rPr>
              <a:t>		      2.There </a:t>
            </a:r>
            <a:r>
              <a:rPr lang="en-US" sz="2800" dirty="0">
                <a:solidFill>
                  <a:srgbClr val="002060"/>
                </a:solidFill>
                <a:latin typeface="Bell MT" panose="02020503060305020303" pitchFamily="18" charset="0"/>
              </a:rPr>
              <a:t>are chances of blockage of frequencies.</a:t>
            </a:r>
          </a:p>
          <a:p>
            <a:r>
              <a:rPr lang="en-US" sz="2800" dirty="0" smtClean="0">
                <a:solidFill>
                  <a:srgbClr val="002060"/>
                </a:solidFill>
                <a:latin typeface="Bell MT" panose="02020503060305020303" pitchFamily="18" charset="0"/>
              </a:rPr>
              <a:t>3.Propagation </a:t>
            </a:r>
            <a:r>
              <a:rPr lang="en-US" sz="2800" dirty="0">
                <a:solidFill>
                  <a:srgbClr val="002060"/>
                </a:solidFill>
                <a:latin typeface="Bell MT" panose="02020503060305020303" pitchFamily="18" charset="0"/>
              </a:rPr>
              <a:t>and interference.</a:t>
            </a:r>
          </a:p>
        </p:txBody>
      </p:sp>
      <p:sp>
        <p:nvSpPr>
          <p:cNvPr id="4" name="Slide Number Placeholder 3"/>
          <p:cNvSpPr>
            <a:spLocks noGrp="1"/>
          </p:cNvSpPr>
          <p:nvPr>
            <p:ph type="sldNum" sz="quarter" idx="12"/>
          </p:nvPr>
        </p:nvSpPr>
        <p:spPr/>
        <p:txBody>
          <a:bodyPr/>
          <a:lstStyle/>
          <a:p>
            <a:fld id="{7AAC19ED-7CFA-4AF2-BE7E-6017F4B12C94}" type="slidenum">
              <a:rPr lang="en-US" noProof="0" smtClean="0"/>
              <a:t>18</a:t>
            </a:fld>
            <a:endParaRPr lang="en-US" noProof="0" dirty="0"/>
          </a:p>
        </p:txBody>
      </p:sp>
    </p:spTree>
    <p:extLst>
      <p:ext uri="{BB962C8B-B14F-4D97-AF65-F5344CB8AC3E}">
        <p14:creationId xmlns:p14="http://schemas.microsoft.com/office/powerpoint/2010/main" val="254914475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AC19ED-7CFA-4AF2-BE7E-6017F4B12C94}" type="slidenum">
              <a:rPr lang="en-US" noProof="0" smtClean="0"/>
              <a:t>19</a:t>
            </a:fld>
            <a:endParaRPr lang="en-US" noProof="0" dirty="0"/>
          </a:p>
        </p:txBody>
      </p:sp>
      <p:pic>
        <p:nvPicPr>
          <p:cNvPr id="3" name="Satellite Communic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5915"/>
            <a:ext cx="12191999" cy="6371617"/>
          </a:xfrm>
          <a:prstGeom prst="rect">
            <a:avLst/>
          </a:prstGeom>
        </p:spPr>
      </p:pic>
    </p:spTree>
    <p:extLst>
      <p:ext uri="{BB962C8B-B14F-4D97-AF65-F5344CB8AC3E}">
        <p14:creationId xmlns:p14="http://schemas.microsoft.com/office/powerpoint/2010/main" val="21882286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912" y="1143293"/>
            <a:ext cx="9494781" cy="2455941"/>
          </a:xfrm>
        </p:spPr>
        <p:txBody>
          <a:bodyPr>
            <a:normAutofit/>
          </a:bodyPr>
          <a:lstStyle/>
          <a:p>
            <a:r>
              <a:rPr lang="en-US" sz="3600" b="1" i="1" dirty="0">
                <a:solidFill>
                  <a:srgbClr val="C00000"/>
                </a:solidFill>
                <a:latin typeface="Bell MT" panose="02020503060305020303" pitchFamily="18" charset="0"/>
                <a:ea typeface="Arial Unicode MS" panose="020B0604020202020204" pitchFamily="34" charset="-128"/>
                <a:cs typeface="Arial Unicode MS" panose="020B0604020202020204" pitchFamily="34" charset="-128"/>
              </a:rPr>
              <a:t>Presentation on :-</a:t>
            </a:r>
            <a:br>
              <a:rPr lang="en-US" sz="3600" b="1" i="1" dirty="0">
                <a:solidFill>
                  <a:srgbClr val="C00000"/>
                </a:solidFill>
                <a:latin typeface="Bell MT" panose="02020503060305020303" pitchFamily="18" charset="0"/>
                <a:ea typeface="Arial Unicode MS" panose="020B0604020202020204" pitchFamily="34" charset="-128"/>
                <a:cs typeface="Arial Unicode MS" panose="020B0604020202020204" pitchFamily="34" charset="-128"/>
              </a:rPr>
            </a:br>
            <a:r>
              <a:rPr lang="en-US" sz="3600" b="1" i="1" dirty="0" smtClean="0">
                <a:solidFill>
                  <a:srgbClr val="C00000"/>
                </a:solidFill>
                <a:latin typeface="Bell MT" panose="02020503060305020303" pitchFamily="18" charset="0"/>
                <a:ea typeface="Arial Unicode MS" panose="020B0604020202020204" pitchFamily="34" charset="-128"/>
                <a:cs typeface="Arial Unicode MS" panose="020B0604020202020204" pitchFamily="34" charset="-128"/>
              </a:rPr>
              <a:t>				</a:t>
            </a:r>
            <a:r>
              <a:rPr lang="en-US" sz="3600" b="1" i="1" dirty="0" err="1" smtClean="0">
                <a:solidFill>
                  <a:srgbClr val="C00000"/>
                </a:solidFill>
                <a:latin typeface="Bell MT" panose="02020503060305020303" pitchFamily="18" charset="0"/>
                <a:ea typeface="Arial Unicode MS" panose="020B0604020202020204" pitchFamily="34" charset="-128"/>
                <a:cs typeface="Arial Unicode MS" panose="020B0604020202020204" pitchFamily="34" charset="-128"/>
              </a:rPr>
              <a:t>Transmisson</a:t>
            </a:r>
            <a:r>
              <a:rPr lang="en-US" sz="3600" b="1" i="1" dirty="0" smtClean="0">
                <a:solidFill>
                  <a:srgbClr val="C00000"/>
                </a:solidFill>
                <a:latin typeface="Bell MT" panose="02020503060305020303" pitchFamily="18" charset="0"/>
                <a:ea typeface="Arial Unicode MS" panose="020B0604020202020204" pitchFamily="34" charset="-128"/>
                <a:cs typeface="Arial Unicode MS" panose="020B0604020202020204" pitchFamily="34" charset="-128"/>
              </a:rPr>
              <a:t> </a:t>
            </a:r>
            <a:r>
              <a:rPr lang="en-US" sz="3600" b="1" i="1" dirty="0">
                <a:solidFill>
                  <a:srgbClr val="C00000"/>
                </a:solidFill>
                <a:latin typeface="Bell MT" panose="02020503060305020303" pitchFamily="18" charset="0"/>
                <a:ea typeface="Arial Unicode MS" panose="020B0604020202020204" pitchFamily="34" charset="-128"/>
                <a:cs typeface="Arial Unicode MS" panose="020B0604020202020204" pitchFamily="34" charset="-128"/>
              </a:rPr>
              <a:t>Media </a:t>
            </a:r>
            <a:br>
              <a:rPr lang="en-US" sz="3600" b="1" i="1" dirty="0">
                <a:solidFill>
                  <a:srgbClr val="C00000"/>
                </a:solidFill>
                <a:latin typeface="Bell MT" panose="02020503060305020303" pitchFamily="18" charset="0"/>
                <a:ea typeface="Arial Unicode MS" panose="020B0604020202020204" pitchFamily="34" charset="-128"/>
                <a:cs typeface="Arial Unicode MS" panose="020B0604020202020204" pitchFamily="34" charset="-128"/>
              </a:rPr>
            </a:br>
            <a:endParaRPr lang="en-US" sz="3600" dirty="0">
              <a:solidFill>
                <a:srgbClr val="C00000"/>
              </a:solidFill>
              <a:latin typeface="Bell MT" panose="02020503060305020303" pitchFamily="18" charset="0"/>
            </a:endParaRPr>
          </a:p>
        </p:txBody>
      </p:sp>
      <p:sp>
        <p:nvSpPr>
          <p:cNvPr id="3" name="Subtitle 2"/>
          <p:cNvSpPr>
            <a:spLocks noGrp="1"/>
          </p:cNvSpPr>
          <p:nvPr>
            <p:ph type="subTitle" idx="1"/>
          </p:nvPr>
        </p:nvSpPr>
        <p:spPr>
          <a:xfrm>
            <a:off x="1390472" y="3748036"/>
            <a:ext cx="8230184" cy="1320075"/>
          </a:xfrm>
        </p:spPr>
        <p:txBody>
          <a:bodyPr>
            <a:noAutofit/>
          </a:bodyPr>
          <a:lstStyle/>
          <a:p>
            <a:r>
              <a:rPr lang="en-US" sz="2400" i="1" dirty="0" smtClean="0">
                <a:solidFill>
                  <a:srgbClr val="7030A0"/>
                </a:solidFill>
                <a:latin typeface="Californian FB" panose="0207040306080B030204" pitchFamily="18" charset="0"/>
              </a:rPr>
              <a:t>Presented by:- </a:t>
            </a:r>
          </a:p>
          <a:p>
            <a:r>
              <a:rPr lang="en-US" sz="2400" i="1" dirty="0">
                <a:solidFill>
                  <a:srgbClr val="7030A0"/>
                </a:solidFill>
                <a:latin typeface="Californian FB" panose="0207040306080B030204" pitchFamily="18" charset="0"/>
              </a:rPr>
              <a:t>	</a:t>
            </a:r>
            <a:r>
              <a:rPr lang="en-US" sz="2400" dirty="0">
                <a:solidFill>
                  <a:srgbClr val="7030A0"/>
                </a:solidFill>
                <a:latin typeface="Californian FB" panose="0207040306080B030204" pitchFamily="18" charset="0"/>
              </a:rPr>
              <a:t>R</a:t>
            </a:r>
            <a:r>
              <a:rPr lang="en-US" sz="2400" i="1" dirty="0" smtClean="0">
                <a:solidFill>
                  <a:srgbClr val="7030A0"/>
                </a:solidFill>
                <a:latin typeface="Californian FB" panose="0207040306080B030204" pitchFamily="18" charset="0"/>
              </a:rPr>
              <a:t>upak parajuli</a:t>
            </a:r>
            <a:endParaRPr lang="en-US" sz="2400" i="1" dirty="0">
              <a:solidFill>
                <a:srgbClr val="7030A0"/>
              </a:solidFill>
              <a:latin typeface="Californian FB" panose="0207040306080B030204" pitchFamily="18" charset="0"/>
            </a:endParaRPr>
          </a:p>
          <a:p>
            <a:r>
              <a:rPr lang="en-US" sz="2400" i="1" dirty="0" smtClean="0">
                <a:solidFill>
                  <a:srgbClr val="7030A0"/>
                </a:solidFill>
                <a:latin typeface="Californian FB" panose="0207040306080B030204" pitchFamily="18" charset="0"/>
              </a:rPr>
              <a:t>	Roll no :- 21(twenty-one)</a:t>
            </a:r>
            <a:endParaRPr lang="en-US" sz="2400" i="1" dirty="0">
              <a:solidFill>
                <a:srgbClr val="7030A0"/>
              </a:solidFill>
              <a:latin typeface="Californian FB" panose="0207040306080B030204" pitchFamily="18" charset="0"/>
            </a:endParaRPr>
          </a:p>
        </p:txBody>
      </p:sp>
    </p:spTree>
    <p:extLst>
      <p:ext uri="{BB962C8B-B14F-4D97-AF65-F5344CB8AC3E}">
        <p14:creationId xmlns:p14="http://schemas.microsoft.com/office/powerpoint/2010/main" val="72155058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1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AC19ED-7CFA-4AF2-BE7E-6017F4B12C94}" type="slidenum">
              <a:rPr lang="en-US" noProof="0" smtClean="0"/>
              <a:t>20</a:t>
            </a:fld>
            <a:endParaRPr lang="en-US" noProof="0" dirty="0"/>
          </a:p>
        </p:txBody>
      </p:sp>
      <p:pic>
        <p:nvPicPr>
          <p:cNvPr id="3" name="What do Satellites do _ 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023"/>
            <a:ext cx="12192000" cy="6197600"/>
          </a:xfrm>
          <a:prstGeom prst="rect">
            <a:avLst/>
          </a:prstGeom>
        </p:spPr>
      </p:pic>
    </p:spTree>
    <p:extLst>
      <p:ext uri="{BB962C8B-B14F-4D97-AF65-F5344CB8AC3E}">
        <p14:creationId xmlns:p14="http://schemas.microsoft.com/office/powerpoint/2010/main" val="31391545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AC19ED-7CFA-4AF2-BE7E-6017F4B12C94}" type="slidenum">
              <a:rPr lang="en-US" noProof="0" smtClean="0"/>
              <a:t>21</a:t>
            </a:fld>
            <a:endParaRPr lang="en-US" noProof="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756"/>
            <a:ext cx="12192000" cy="6389512"/>
          </a:xfrm>
          <a:prstGeom prst="rect">
            <a:avLst/>
          </a:prstGeom>
        </p:spPr>
      </p:pic>
    </p:spTree>
    <p:extLst>
      <p:ext uri="{BB962C8B-B14F-4D97-AF65-F5344CB8AC3E}">
        <p14:creationId xmlns:p14="http://schemas.microsoft.com/office/powerpoint/2010/main" val="1351570434"/>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AC19ED-7CFA-4AF2-BE7E-6017F4B12C94}" type="slidenum">
              <a:rPr lang="en-US" noProof="0" smtClean="0"/>
              <a:t>22</a:t>
            </a:fld>
            <a:endParaRPr lang="en-US" noProof="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6"/>
            <a:ext cx="12192000" cy="6880577"/>
          </a:xfrm>
          <a:prstGeom prst="rect">
            <a:avLst/>
          </a:prstGeom>
        </p:spPr>
      </p:pic>
    </p:spTree>
    <p:extLst>
      <p:ext uri="{BB962C8B-B14F-4D97-AF65-F5344CB8AC3E}">
        <p14:creationId xmlns:p14="http://schemas.microsoft.com/office/powerpoint/2010/main" val="408790906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7940" y="2003900"/>
            <a:ext cx="10311319" cy="1011676"/>
          </a:xfrm>
        </p:spPr>
        <p:txBody>
          <a:bodyPr/>
          <a:lstStyle/>
          <a:p>
            <a:r>
              <a:rPr lang="en-US" sz="3600" b="1" i="1" dirty="0" smtClean="0">
                <a:solidFill>
                  <a:srgbClr val="C00000"/>
                </a:solidFill>
                <a:latin typeface="Bookman Old Style" panose="02050604050505020204" pitchFamily="18" charset="0"/>
              </a:rPr>
              <a:t>Table of content</a:t>
            </a:r>
            <a:endParaRPr lang="en-US" sz="3600" b="1" i="1" dirty="0">
              <a:solidFill>
                <a:srgbClr val="C00000"/>
              </a:solidFill>
              <a:latin typeface="Bookman Old Style" panose="02050604050505020204" pitchFamily="18" charset="0"/>
            </a:endParaRPr>
          </a:p>
        </p:txBody>
      </p:sp>
      <p:sp>
        <p:nvSpPr>
          <p:cNvPr id="3" name="Subtitle 2"/>
          <p:cNvSpPr>
            <a:spLocks noGrp="1"/>
          </p:cNvSpPr>
          <p:nvPr>
            <p:ph type="subTitle" idx="1"/>
          </p:nvPr>
        </p:nvSpPr>
        <p:spPr>
          <a:xfrm>
            <a:off x="243191" y="3103123"/>
            <a:ext cx="11877472" cy="2062264"/>
          </a:xfrm>
        </p:spPr>
        <p:txBody>
          <a:bodyPr/>
          <a:lstStyle/>
          <a:p>
            <a:pPr marL="457200" indent="-457200">
              <a:buAutoNum type="arabicPeriod"/>
            </a:pPr>
            <a:r>
              <a:rPr lang="en-US" dirty="0" smtClean="0">
                <a:solidFill>
                  <a:srgbClr val="002060"/>
                </a:solidFill>
              </a:rPr>
              <a:t>About </a:t>
            </a:r>
            <a:r>
              <a:rPr lang="en-US" dirty="0">
                <a:solidFill>
                  <a:srgbClr val="002060"/>
                </a:solidFill>
              </a:rPr>
              <a:t>T</a:t>
            </a:r>
            <a:r>
              <a:rPr lang="en-US" dirty="0" smtClean="0">
                <a:solidFill>
                  <a:srgbClr val="002060"/>
                </a:solidFill>
              </a:rPr>
              <a:t>ransmission Media.</a:t>
            </a:r>
          </a:p>
          <a:p>
            <a:pPr marL="457200" indent="-457200">
              <a:buAutoNum type="arabicPeriod"/>
            </a:pPr>
            <a:r>
              <a:rPr lang="en-US" dirty="0" smtClean="0">
                <a:solidFill>
                  <a:srgbClr val="002060"/>
                </a:solidFill>
              </a:rPr>
              <a:t>Types of </a:t>
            </a:r>
            <a:r>
              <a:rPr lang="en-US" dirty="0" err="1" smtClean="0">
                <a:solidFill>
                  <a:srgbClr val="002060"/>
                </a:solidFill>
              </a:rPr>
              <a:t>Transmisson</a:t>
            </a:r>
            <a:r>
              <a:rPr lang="en-US" dirty="0" smtClean="0">
                <a:solidFill>
                  <a:srgbClr val="002060"/>
                </a:solidFill>
              </a:rPr>
              <a:t> media</a:t>
            </a:r>
          </a:p>
          <a:p>
            <a:pPr marL="457200" indent="-457200">
              <a:buAutoNum type="arabicPeriod"/>
            </a:pPr>
            <a:r>
              <a:rPr lang="en-US" dirty="0" smtClean="0">
                <a:solidFill>
                  <a:srgbClr val="002060"/>
                </a:solidFill>
              </a:rPr>
              <a:t>Satellite  communication .…..</a:t>
            </a:r>
          </a:p>
          <a:p>
            <a:endParaRPr lang="en-US" dirty="0">
              <a:solidFill>
                <a:srgbClr val="002060"/>
              </a:solidFill>
            </a:endParaRPr>
          </a:p>
        </p:txBody>
      </p:sp>
      <p:sp>
        <p:nvSpPr>
          <p:cNvPr id="4" name="Slide Number Placeholder 3"/>
          <p:cNvSpPr>
            <a:spLocks noGrp="1"/>
          </p:cNvSpPr>
          <p:nvPr>
            <p:ph type="sldNum" sz="quarter" idx="12"/>
          </p:nvPr>
        </p:nvSpPr>
        <p:spPr/>
        <p:txBody>
          <a:bodyPr/>
          <a:lstStyle/>
          <a:p>
            <a:fld id="{7AAC19ED-7CFA-4AF2-BE7E-6017F4B12C94}" type="slidenum">
              <a:rPr lang="en-US" noProof="0" smtClean="0"/>
              <a:t>3</a:t>
            </a:fld>
            <a:endParaRPr lang="en-US" noProof="0" dirty="0"/>
          </a:p>
        </p:txBody>
      </p:sp>
    </p:spTree>
    <p:extLst>
      <p:ext uri="{BB962C8B-B14F-4D97-AF65-F5344CB8AC3E}">
        <p14:creationId xmlns:p14="http://schemas.microsoft.com/office/powerpoint/2010/main" val="180077471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1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2785" y="374746"/>
            <a:ext cx="7034362" cy="977398"/>
          </a:xfrm>
        </p:spPr>
        <p:txBody>
          <a:bodyPr/>
          <a:lstStyle/>
          <a:p>
            <a:r>
              <a:rPr lang="en-US" sz="4000" b="1" i="1" dirty="0" err="1">
                <a:solidFill>
                  <a:schemeClr val="accent2">
                    <a:lumMod val="50000"/>
                  </a:schemeClr>
                </a:solidFill>
                <a:latin typeface="Bookman Old Style" panose="02050604050505020204" pitchFamily="18" charset="0"/>
              </a:rPr>
              <a:t>Transmisson</a:t>
            </a:r>
            <a:r>
              <a:rPr lang="en-US" sz="4000" b="1" i="1" dirty="0">
                <a:solidFill>
                  <a:schemeClr val="accent2">
                    <a:lumMod val="50000"/>
                  </a:schemeClr>
                </a:solidFill>
                <a:latin typeface="Bookman Old Style" panose="02050604050505020204" pitchFamily="18" charset="0"/>
              </a:rPr>
              <a:t> media :-</a:t>
            </a:r>
          </a:p>
        </p:txBody>
      </p:sp>
      <p:sp>
        <p:nvSpPr>
          <p:cNvPr id="3" name="Subtitle 2"/>
          <p:cNvSpPr>
            <a:spLocks noGrp="1"/>
          </p:cNvSpPr>
          <p:nvPr>
            <p:ph type="subTitle" idx="1"/>
          </p:nvPr>
        </p:nvSpPr>
        <p:spPr>
          <a:xfrm>
            <a:off x="0" y="1352144"/>
            <a:ext cx="11575915" cy="5330758"/>
          </a:xfrm>
        </p:spPr>
        <p:txBody>
          <a:bodyPr>
            <a:normAutofit/>
          </a:bodyPr>
          <a:lstStyle/>
          <a:p>
            <a:endParaRPr lang="en-US" sz="2800" dirty="0" smtClean="0">
              <a:solidFill>
                <a:srgbClr val="002060"/>
              </a:solidFill>
              <a:latin typeface="Bell MT" panose="02020503060305020303" pitchFamily="18" charset="0"/>
            </a:endParaRPr>
          </a:p>
          <a:p>
            <a:endParaRPr lang="en-US" sz="2800" dirty="0">
              <a:solidFill>
                <a:srgbClr val="002060"/>
              </a:solidFill>
              <a:latin typeface="Bell MT" panose="02020503060305020303" pitchFamily="18" charset="0"/>
            </a:endParaRPr>
          </a:p>
          <a:p>
            <a:r>
              <a:rPr lang="en-US" sz="2800" dirty="0">
                <a:solidFill>
                  <a:srgbClr val="002060"/>
                </a:solidFill>
                <a:latin typeface="Bell MT" panose="02020503060305020303" pitchFamily="18" charset="0"/>
              </a:rPr>
              <a:t>Transmission media is a communication channel that carries the information from the sender to the receiver. Data is transmitted through the electromagnetic signals</a:t>
            </a:r>
            <a:r>
              <a:rPr lang="en-US" sz="2800" dirty="0" smtClean="0">
                <a:solidFill>
                  <a:srgbClr val="002060"/>
                </a:solidFill>
                <a:latin typeface="Bell MT" panose="02020503060305020303" pitchFamily="18" charset="0"/>
              </a:rPr>
              <a:t>.</a:t>
            </a:r>
            <a:r>
              <a:rPr lang="en-US" sz="2800" dirty="0">
                <a:solidFill>
                  <a:srgbClr val="002060"/>
                </a:solidFill>
                <a:latin typeface="Bell MT" panose="02020503060305020303" pitchFamily="18" charset="0"/>
              </a:rPr>
              <a:t> It is a physical path between transmitter and receiver in data communication.</a:t>
            </a:r>
          </a:p>
          <a:p>
            <a:r>
              <a:rPr lang="en-US" sz="2800" dirty="0">
                <a:solidFill>
                  <a:srgbClr val="002060"/>
                </a:solidFill>
                <a:latin typeface="Bell MT" panose="02020503060305020303" pitchFamily="18" charset="0"/>
              </a:rPr>
              <a:t>Different transmission media have different properties such as bandwidth, delay, cost and ease of installation and maintenance.</a:t>
            </a:r>
          </a:p>
          <a:p>
            <a:endParaRPr lang="en-US" sz="2800" dirty="0">
              <a:solidFill>
                <a:srgbClr val="002060"/>
              </a:solidFill>
              <a:latin typeface="Bell MT" panose="02020503060305020303" pitchFamily="18" charset="0"/>
            </a:endParaRPr>
          </a:p>
        </p:txBody>
      </p:sp>
      <p:sp>
        <p:nvSpPr>
          <p:cNvPr id="4" name="Slide Number Placeholder 3"/>
          <p:cNvSpPr>
            <a:spLocks noGrp="1"/>
          </p:cNvSpPr>
          <p:nvPr>
            <p:ph type="sldNum" sz="quarter" idx="12"/>
          </p:nvPr>
        </p:nvSpPr>
        <p:spPr/>
        <p:txBody>
          <a:bodyPr/>
          <a:lstStyle/>
          <a:p>
            <a:fld id="{7AAC19ED-7CFA-4AF2-BE7E-6017F4B12C94}" type="slidenum">
              <a:rPr lang="en-US" noProof="0" smtClean="0"/>
              <a:t>4</a:t>
            </a:fld>
            <a:endParaRPr lang="en-US" noProof="0" dirty="0"/>
          </a:p>
        </p:txBody>
      </p:sp>
    </p:spTree>
    <p:extLst>
      <p:ext uri="{BB962C8B-B14F-4D97-AF65-F5344CB8AC3E}">
        <p14:creationId xmlns:p14="http://schemas.microsoft.com/office/powerpoint/2010/main" val="149587161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1546732" cy="1284051"/>
          </a:xfrm>
        </p:spPr>
        <p:txBody>
          <a:bodyPr/>
          <a:lstStyle/>
          <a:p>
            <a:r>
              <a:rPr lang="en-US" sz="4000" i="1" dirty="0" smtClean="0">
                <a:solidFill>
                  <a:srgbClr val="C00000"/>
                </a:solidFill>
                <a:latin typeface="Bookman Old Style" panose="02050604050505020204" pitchFamily="18" charset="0"/>
              </a:rPr>
              <a:t>Types of transmission media :-</a:t>
            </a:r>
            <a:endParaRPr lang="en-US" sz="4000" i="1" dirty="0">
              <a:solidFill>
                <a:srgbClr val="C00000"/>
              </a:solidFill>
              <a:latin typeface="Bookman Old Style" panose="02050604050505020204" pitchFamily="18" charset="0"/>
            </a:endParaRPr>
          </a:p>
        </p:txBody>
      </p:sp>
      <p:sp>
        <p:nvSpPr>
          <p:cNvPr id="3" name="Subtitle 2"/>
          <p:cNvSpPr>
            <a:spLocks noGrp="1"/>
          </p:cNvSpPr>
          <p:nvPr>
            <p:ph type="subTitle" idx="1"/>
          </p:nvPr>
        </p:nvSpPr>
        <p:spPr>
          <a:xfrm>
            <a:off x="0" y="1284050"/>
            <a:ext cx="11784011" cy="5573949"/>
          </a:xfrm>
        </p:spPr>
        <p:txBody>
          <a:bodyPr/>
          <a:lstStyle/>
          <a:p>
            <a:endParaRPr lang="en-US"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5</a:t>
            </a:fld>
            <a:endParaRPr lang="en-US" noProof="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7" y="1284049"/>
            <a:ext cx="12289276" cy="5573950"/>
          </a:xfrm>
          <a:prstGeom prst="rect">
            <a:avLst/>
          </a:prstGeom>
        </p:spPr>
      </p:pic>
    </p:spTree>
    <p:extLst>
      <p:ext uri="{BB962C8B-B14F-4D97-AF65-F5344CB8AC3E}">
        <p14:creationId xmlns:p14="http://schemas.microsoft.com/office/powerpoint/2010/main" val="244439358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1784011" cy="1196502"/>
          </a:xfrm>
        </p:spPr>
        <p:txBody>
          <a:bodyPr/>
          <a:lstStyle/>
          <a:p>
            <a:r>
              <a:rPr lang="en-US" sz="3200" b="1" i="1" dirty="0">
                <a:solidFill>
                  <a:srgbClr val="C00000"/>
                </a:solidFill>
                <a:latin typeface="Bell MT" panose="02020503060305020303" pitchFamily="18" charset="0"/>
              </a:rPr>
              <a:t>What is </a:t>
            </a:r>
            <a:r>
              <a:rPr lang="en-US" sz="4000" b="1" i="1" dirty="0">
                <a:solidFill>
                  <a:srgbClr val="C00000"/>
                </a:solidFill>
                <a:latin typeface="Bell MT" panose="02020503060305020303" pitchFamily="18" charset="0"/>
              </a:rPr>
              <a:t>Satellite</a:t>
            </a:r>
            <a:r>
              <a:rPr lang="en-US" sz="3200" b="1" i="1" dirty="0">
                <a:solidFill>
                  <a:srgbClr val="C00000"/>
                </a:solidFill>
                <a:latin typeface="Bell MT" panose="02020503060305020303" pitchFamily="18" charset="0"/>
              </a:rPr>
              <a:t> Communication?</a:t>
            </a:r>
          </a:p>
        </p:txBody>
      </p:sp>
      <p:sp>
        <p:nvSpPr>
          <p:cNvPr id="3" name="Subtitle 2"/>
          <p:cNvSpPr>
            <a:spLocks noGrp="1"/>
          </p:cNvSpPr>
          <p:nvPr>
            <p:ph type="subTitle" idx="1"/>
          </p:nvPr>
        </p:nvSpPr>
        <p:spPr>
          <a:xfrm>
            <a:off x="0" y="1361872"/>
            <a:ext cx="12110936" cy="4715077"/>
          </a:xfrm>
        </p:spPr>
        <p:txBody>
          <a:bodyPr>
            <a:normAutofit/>
          </a:bodyPr>
          <a:lstStyle/>
          <a:p>
            <a:r>
              <a:rPr lang="en-US" sz="2800" dirty="0">
                <a:solidFill>
                  <a:srgbClr val="002060"/>
                </a:solidFill>
                <a:latin typeface="Bell MT" panose="02020503060305020303" pitchFamily="18" charset="0"/>
              </a:rPr>
              <a:t>Satellite communication is transporting information from one place to another using a communication satellite in orbit around the Earth</a:t>
            </a:r>
            <a:r>
              <a:rPr lang="en-US" sz="2800" dirty="0" smtClean="0">
                <a:solidFill>
                  <a:srgbClr val="002060"/>
                </a:solidFill>
                <a:latin typeface="Bell MT" panose="02020503060305020303" pitchFamily="18" charset="0"/>
              </a:rPr>
              <a:t>.</a:t>
            </a:r>
            <a:r>
              <a:rPr lang="en-US" sz="2800" dirty="0">
                <a:solidFill>
                  <a:srgbClr val="002060"/>
                </a:solidFill>
                <a:latin typeface="Bell MT" panose="02020503060305020303" pitchFamily="18" charset="0"/>
              </a:rPr>
              <a:t> A communication satellite is an artificial satellite that transmits the signal via a transponder by creating a channel between the transmitter and the receiver at different Earth locations</a:t>
            </a:r>
            <a:r>
              <a:rPr lang="en-US" sz="2800" dirty="0" smtClean="0">
                <a:solidFill>
                  <a:srgbClr val="002060"/>
                </a:solidFill>
                <a:latin typeface="Bell MT" panose="02020503060305020303" pitchFamily="18" charset="0"/>
              </a:rPr>
              <a:t>.</a:t>
            </a:r>
          </a:p>
          <a:p>
            <a:endParaRPr lang="en-US" sz="2800" dirty="0">
              <a:solidFill>
                <a:srgbClr val="002060"/>
              </a:solidFill>
              <a:latin typeface="Bell MT" panose="02020503060305020303" pitchFamily="18" charset="0"/>
            </a:endParaRPr>
          </a:p>
          <a:p>
            <a:r>
              <a:rPr lang="en-US" sz="2800" dirty="0">
                <a:solidFill>
                  <a:srgbClr val="002060"/>
                </a:solidFill>
                <a:latin typeface="Bell MT" panose="02020503060305020303" pitchFamily="18" charset="0"/>
              </a:rPr>
              <a:t>Telephone, radio, television, internet, and military applications use satellite </a:t>
            </a:r>
            <a:r>
              <a:rPr lang="en-US" sz="2800" dirty="0" smtClean="0">
                <a:solidFill>
                  <a:srgbClr val="002060"/>
                </a:solidFill>
                <a:latin typeface="Bell MT" panose="02020503060305020303" pitchFamily="18" charset="0"/>
              </a:rPr>
              <a:t>communications . More </a:t>
            </a:r>
            <a:r>
              <a:rPr lang="en-US" sz="2800" dirty="0">
                <a:solidFill>
                  <a:srgbClr val="002060"/>
                </a:solidFill>
                <a:latin typeface="Bell MT" panose="02020503060305020303" pitchFamily="18" charset="0"/>
              </a:rPr>
              <a:t>than 2000 artificial satellites are hurtling around in space above your heads.</a:t>
            </a:r>
            <a:endParaRPr lang="en-US" sz="2800" dirty="0">
              <a:solidFill>
                <a:srgbClr val="002060"/>
              </a:solidFill>
              <a:latin typeface="Bell MT" panose="02020503060305020303" pitchFamily="18" charset="0"/>
            </a:endParaRPr>
          </a:p>
        </p:txBody>
      </p:sp>
      <p:sp>
        <p:nvSpPr>
          <p:cNvPr id="4" name="Slide Number Placeholder 3"/>
          <p:cNvSpPr>
            <a:spLocks noGrp="1"/>
          </p:cNvSpPr>
          <p:nvPr>
            <p:ph type="sldNum" sz="quarter" idx="12"/>
          </p:nvPr>
        </p:nvSpPr>
        <p:spPr/>
        <p:txBody>
          <a:bodyPr/>
          <a:lstStyle/>
          <a:p>
            <a:fld id="{7AAC19ED-7CFA-4AF2-BE7E-6017F4B12C94}" type="slidenum">
              <a:rPr lang="en-US" noProof="0" smtClean="0"/>
              <a:t>6</a:t>
            </a:fld>
            <a:endParaRPr lang="en-US" noProof="0" dirty="0"/>
          </a:p>
        </p:txBody>
      </p:sp>
    </p:spTree>
    <p:extLst>
      <p:ext uri="{BB962C8B-B14F-4D97-AF65-F5344CB8AC3E}">
        <p14:creationId xmlns:p14="http://schemas.microsoft.com/office/powerpoint/2010/main" val="266660154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AC19ED-7CFA-4AF2-BE7E-6017F4B12C94}" type="slidenum">
              <a:rPr lang="en-US" noProof="0" smtClean="0"/>
              <a:t>7</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18697" cy="61673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697" y="1"/>
            <a:ext cx="6073302" cy="6167336"/>
          </a:xfrm>
          <a:prstGeom prst="rect">
            <a:avLst/>
          </a:prstGeom>
        </p:spPr>
      </p:pic>
    </p:spTree>
    <p:extLst>
      <p:ext uri="{BB962C8B-B14F-4D97-AF65-F5344CB8AC3E}">
        <p14:creationId xmlns:p14="http://schemas.microsoft.com/office/powerpoint/2010/main" val="298523209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1999" cy="1838528"/>
          </a:xfrm>
        </p:spPr>
        <p:txBody>
          <a:bodyPr/>
          <a:lstStyle/>
          <a:p>
            <a:r>
              <a:rPr lang="en-US" sz="4000" i="1" dirty="0">
                <a:solidFill>
                  <a:srgbClr val="C00000"/>
                </a:solidFill>
                <a:latin typeface="Bookman Old Style" panose="02050604050505020204" pitchFamily="18" charset="0"/>
              </a:rPr>
              <a:t>How Satellite Communications Work?</a:t>
            </a:r>
          </a:p>
        </p:txBody>
      </p:sp>
      <p:sp>
        <p:nvSpPr>
          <p:cNvPr id="3" name="Subtitle 2"/>
          <p:cNvSpPr>
            <a:spLocks noGrp="1"/>
          </p:cNvSpPr>
          <p:nvPr>
            <p:ph type="subTitle" idx="1"/>
          </p:nvPr>
        </p:nvSpPr>
        <p:spPr>
          <a:xfrm>
            <a:off x="0" y="1509427"/>
            <a:ext cx="12192000" cy="5348572"/>
          </a:xfrm>
        </p:spPr>
        <p:txBody>
          <a:bodyPr>
            <a:normAutofit/>
          </a:bodyPr>
          <a:lstStyle/>
          <a:p>
            <a:r>
              <a:rPr lang="en-US" sz="2800" dirty="0">
                <a:solidFill>
                  <a:srgbClr val="002060"/>
                </a:solidFill>
                <a:latin typeface="Bell MT" panose="02020503060305020303" pitchFamily="18" charset="0"/>
              </a:rPr>
              <a:t>The communication satellites are similar to the space mirrors that help us bounce signals such as radio, internet data, and television from one side of the earth to another. Three stages are involved, which explain the working of satellite communications. These </a:t>
            </a:r>
            <a:r>
              <a:rPr lang="en-US" sz="2800" dirty="0" smtClean="0">
                <a:solidFill>
                  <a:srgbClr val="002060"/>
                </a:solidFill>
                <a:latin typeface="Bell MT" panose="02020503060305020303" pitchFamily="18" charset="0"/>
              </a:rPr>
              <a:t>are:-</a:t>
            </a:r>
          </a:p>
          <a:p>
            <a:endParaRPr lang="en-US" sz="2800" dirty="0" smtClean="0">
              <a:solidFill>
                <a:srgbClr val="002060"/>
              </a:solidFill>
              <a:latin typeface="Bell MT" panose="02020503060305020303" pitchFamily="18" charset="0"/>
            </a:endParaRPr>
          </a:p>
          <a:p>
            <a:r>
              <a:rPr lang="en-US" sz="2800" dirty="0" smtClean="0">
                <a:solidFill>
                  <a:srgbClr val="002060"/>
                </a:solidFill>
                <a:latin typeface="Bell MT" panose="02020503060305020303" pitchFamily="18" charset="0"/>
              </a:rPr>
              <a:t>1.Uplink</a:t>
            </a:r>
            <a:endParaRPr lang="en-US" sz="2800" dirty="0">
              <a:solidFill>
                <a:srgbClr val="002060"/>
              </a:solidFill>
              <a:latin typeface="Bell MT" panose="02020503060305020303" pitchFamily="18" charset="0"/>
            </a:endParaRPr>
          </a:p>
          <a:p>
            <a:r>
              <a:rPr lang="en-US" sz="2800" dirty="0" smtClean="0">
                <a:solidFill>
                  <a:srgbClr val="002060"/>
                </a:solidFill>
                <a:latin typeface="Bell MT" panose="02020503060305020303" pitchFamily="18" charset="0"/>
              </a:rPr>
              <a:t>          2.Transponders</a:t>
            </a:r>
          </a:p>
          <a:p>
            <a:r>
              <a:rPr lang="en-US" sz="2800" dirty="0">
                <a:solidFill>
                  <a:srgbClr val="002060"/>
                </a:solidFill>
                <a:latin typeface="Bell MT" panose="02020503060305020303" pitchFamily="18" charset="0"/>
              </a:rPr>
              <a:t> </a:t>
            </a:r>
            <a:r>
              <a:rPr lang="en-US" sz="2800" dirty="0" smtClean="0">
                <a:solidFill>
                  <a:srgbClr val="002060"/>
                </a:solidFill>
                <a:latin typeface="Bell MT" panose="02020503060305020303" pitchFamily="18" charset="0"/>
              </a:rPr>
              <a:t>   3.Downlink</a:t>
            </a:r>
            <a:endParaRPr lang="en-US" sz="2800" dirty="0">
              <a:solidFill>
                <a:srgbClr val="002060"/>
              </a:solidFill>
              <a:latin typeface="Bell MT" panose="02020503060305020303" pitchFamily="18" charset="0"/>
            </a:endParaRPr>
          </a:p>
        </p:txBody>
      </p:sp>
      <p:sp>
        <p:nvSpPr>
          <p:cNvPr id="4" name="Slide Number Placeholder 3"/>
          <p:cNvSpPr>
            <a:spLocks noGrp="1"/>
          </p:cNvSpPr>
          <p:nvPr>
            <p:ph type="sldNum" sz="quarter" idx="12"/>
          </p:nvPr>
        </p:nvSpPr>
        <p:spPr/>
        <p:txBody>
          <a:bodyPr/>
          <a:lstStyle/>
          <a:p>
            <a:fld id="{7AAC19ED-7CFA-4AF2-BE7E-6017F4B12C94}" type="slidenum">
              <a:rPr lang="en-US" noProof="0" smtClean="0"/>
              <a:t>8</a:t>
            </a:fld>
            <a:endParaRPr lang="en-US" noProof="0" dirty="0"/>
          </a:p>
        </p:txBody>
      </p:sp>
    </p:spTree>
    <p:extLst>
      <p:ext uri="{BB962C8B-B14F-4D97-AF65-F5344CB8AC3E}">
        <p14:creationId xmlns:p14="http://schemas.microsoft.com/office/powerpoint/2010/main" val="303900413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AAC19ED-7CFA-4AF2-BE7E-6017F4B12C94}" type="slidenum">
              <a:rPr lang="en-US" noProof="0" smtClean="0"/>
              <a:t>9</a:t>
            </a:fld>
            <a:endParaRPr lang="en-US" noProof="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914418" cy="622570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418" y="-56444"/>
            <a:ext cx="6277582" cy="6225702"/>
          </a:xfrm>
          <a:prstGeom prst="rect">
            <a:avLst/>
          </a:prstGeom>
        </p:spPr>
      </p:pic>
    </p:spTree>
    <p:extLst>
      <p:ext uri="{BB962C8B-B14F-4D97-AF65-F5344CB8AC3E}">
        <p14:creationId xmlns:p14="http://schemas.microsoft.com/office/powerpoint/2010/main" val="303045327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Safety procedures_RVA_v4" id="{94FF351A-4B06-4881-8D26-DC6D64B3CFD2}" vid="{E8C023A2-25EA-47E0-92DC-6E1BD008E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F39AE0-32C9-4F1D-B08C-0B8B9BAFC18D}">
  <ds:schemaRef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71af3243-3dd4-4a8d-8c0d-dd76da1f02a5"/>
    <ds:schemaRef ds:uri="http://schemas.microsoft.com/office/2006/documentManagement/types"/>
    <ds:schemaRef ds:uri="http://schemas.microsoft.com/office/infopath/2007/PartnerControls"/>
    <ds:schemaRef ds:uri="16c05727-aa75-4e4a-9b5f-8a80a1165891"/>
    <ds:schemaRef ds:uri="http://purl.org/dc/elements/1.1/"/>
  </ds:schemaRefs>
</ds:datastoreItem>
</file>

<file path=customXml/itemProps2.xml><?xml version="1.0" encoding="utf-8"?>
<ds:datastoreItem xmlns:ds="http://schemas.openxmlformats.org/officeDocument/2006/customXml" ds:itemID="{246B2BE6-8FE9-4318-AA40-8F70CEED609D}">
  <ds:schemaRefs>
    <ds:schemaRef ds:uri="http://schemas.microsoft.com/sharepoint/v3/contenttype/forms"/>
  </ds:schemaRefs>
</ds:datastoreItem>
</file>

<file path=customXml/itemProps3.xml><?xml version="1.0" encoding="utf-8"?>
<ds:datastoreItem xmlns:ds="http://schemas.openxmlformats.org/officeDocument/2006/customXml" ds:itemID="{806DFB17-E262-4301-8AA5-FCE7109ED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Safety procedures</Template>
  <TotalTime>0</TotalTime>
  <Words>504</Words>
  <Application>Microsoft Office PowerPoint</Application>
  <PresentationFormat>Widescreen</PresentationFormat>
  <Paragraphs>84</Paragraphs>
  <Slides>22</Slides>
  <Notes>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 Unicode MS</vt:lpstr>
      <vt:lpstr>Arial</vt:lpstr>
      <vt:lpstr>Bell MT</vt:lpstr>
      <vt:lpstr>Bookman Old Style</vt:lpstr>
      <vt:lpstr>Calibri</vt:lpstr>
      <vt:lpstr>Californian FB</vt:lpstr>
      <vt:lpstr>Corbel</vt:lpstr>
      <vt:lpstr>Franklin Gothic Demi</vt:lpstr>
      <vt:lpstr>Franklin Gothic Medium</vt:lpstr>
      <vt:lpstr>Segoe UI</vt:lpstr>
      <vt:lpstr>Headlines</vt:lpstr>
      <vt:lpstr>PowerPoint Presentation</vt:lpstr>
      <vt:lpstr>Presentation on :-     Transmisson Media  </vt:lpstr>
      <vt:lpstr>Table of content</vt:lpstr>
      <vt:lpstr>Transmisson media :-</vt:lpstr>
      <vt:lpstr>Types of transmission media :-</vt:lpstr>
      <vt:lpstr>What is Satellite Communication?</vt:lpstr>
      <vt:lpstr>PowerPoint Presentation</vt:lpstr>
      <vt:lpstr>How Satellite Communications Work?</vt:lpstr>
      <vt:lpstr>PowerPoint Presentation</vt:lpstr>
      <vt:lpstr>Need for Satellite Communication</vt:lpstr>
      <vt:lpstr>Satellite Communication Services</vt:lpstr>
      <vt:lpstr>One-way Satellite Communication</vt:lpstr>
      <vt:lpstr>PowerPoint Presentation</vt:lpstr>
      <vt:lpstr>Two-Way Satellite Communication</vt:lpstr>
      <vt:lpstr>PowerPoint Presentation</vt:lpstr>
      <vt:lpstr>Applications of Satellite Communication :-</vt:lpstr>
      <vt:lpstr>Advantages of Satellite Communication</vt:lpstr>
      <vt:lpstr>Disadvantages of Satellite Communication :-</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2023-02-07T15:08:22Z</dcterms:created>
  <dcterms:modified xsi:type="dcterms:W3CDTF">2023-02-07T18:00:28Z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